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81" r:id="rId5"/>
    <p:sldId id="278" r:id="rId6"/>
    <p:sldId id="263" r:id="rId7"/>
    <p:sldId id="273" r:id="rId8"/>
    <p:sldId id="264" r:id="rId9"/>
  </p:sldIdLst>
  <p:sldSz cx="12192000" cy="6858000"/>
  <p:notesSz cx="6797675" cy="9929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00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Udio odvojeno sakupljenog otpada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Zagreb</c:v>
                </c:pt>
                <c:pt idx="1">
                  <c:v>Split</c:v>
                </c:pt>
                <c:pt idx="2">
                  <c:v>Rijeka</c:v>
                </c:pt>
                <c:pt idx="3">
                  <c:v>Osijek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27.6</c:v>
                </c:pt>
                <c:pt idx="1">
                  <c:v>19.3</c:v>
                </c:pt>
                <c:pt idx="2">
                  <c:v>30.2</c:v>
                </c:pt>
                <c:pt idx="3">
                  <c:v>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CD-44A8-9B6B-94F7AEF2ED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2023.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Zagreb</c:v>
                </c:pt>
                <c:pt idx="1">
                  <c:v>Split</c:v>
                </c:pt>
                <c:pt idx="2">
                  <c:v>Rijeka</c:v>
                </c:pt>
                <c:pt idx="3">
                  <c:v>Osijek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41.6</c:v>
                </c:pt>
                <c:pt idx="1">
                  <c:v>23.2</c:v>
                </c:pt>
                <c:pt idx="2">
                  <c:v>29</c:v>
                </c:pt>
                <c:pt idx="3">
                  <c:v>57.6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CD-44A8-9B6B-94F7AEF2ED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1545040"/>
        <c:axId val="221549960"/>
      </c:barChart>
      <c:catAx>
        <c:axId val="22154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21549960"/>
        <c:crosses val="autoZero"/>
        <c:auto val="1"/>
        <c:lblAlgn val="ctr"/>
        <c:lblOffset val="100"/>
        <c:noMultiLvlLbl val="0"/>
      </c:catAx>
      <c:valAx>
        <c:axId val="221549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2154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Odvajanje otpada po frakcijama </a:t>
            </a:r>
          </a:p>
          <a:p>
            <a:pPr>
              <a:defRPr/>
            </a:pPr>
            <a:r>
              <a:rPr lang="hr-HR" dirty="0"/>
              <a:t>(u tonama)</a:t>
            </a:r>
          </a:p>
        </c:rich>
      </c:tx>
      <c:layout>
        <c:manualLayout>
          <c:xMode val="edge"/>
          <c:yMode val="edge"/>
          <c:x val="0.235968040759610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7412671761618034"/>
          <c:y val="0.21237513610756048"/>
          <c:w val="0.77685367454068233"/>
          <c:h val="0.63243857406618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Biootpad</c:v>
                </c:pt>
                <c:pt idx="1">
                  <c:v>Plastika</c:v>
                </c:pt>
                <c:pt idx="2">
                  <c:v>Papir</c:v>
                </c:pt>
                <c:pt idx="3">
                  <c:v>Staklo</c:v>
                </c:pt>
                <c:pt idx="4">
                  <c:v>Glomazni otpad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16507.55</c:v>
                </c:pt>
                <c:pt idx="1">
                  <c:v>15294.64</c:v>
                </c:pt>
                <c:pt idx="2">
                  <c:v>16430.53</c:v>
                </c:pt>
                <c:pt idx="3">
                  <c:v>3238.85</c:v>
                </c:pt>
                <c:pt idx="4">
                  <c:v>11231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46-4870-9F49-4EEB5A161A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Biootpad</c:v>
                </c:pt>
                <c:pt idx="1">
                  <c:v>Plastika</c:v>
                </c:pt>
                <c:pt idx="2">
                  <c:v>Papir</c:v>
                </c:pt>
                <c:pt idx="3">
                  <c:v>Staklo</c:v>
                </c:pt>
                <c:pt idx="4">
                  <c:v>Glomazni otpad</c:v>
                </c:pt>
              </c:strCache>
            </c:strRef>
          </c:cat>
          <c:val>
            <c:numRef>
              <c:f>Sheet1!$C$2:$C$6</c:f>
              <c:numCache>
                <c:formatCode>0.00</c:formatCode>
                <c:ptCount val="5"/>
                <c:pt idx="0">
                  <c:v>26054.38</c:v>
                </c:pt>
                <c:pt idx="1">
                  <c:v>22274.33</c:v>
                </c:pt>
                <c:pt idx="2">
                  <c:v>19347.72</c:v>
                </c:pt>
                <c:pt idx="3">
                  <c:v>4256.3999999999996</c:v>
                </c:pt>
                <c:pt idx="4">
                  <c:v>14462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46-4870-9F49-4EEB5A161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9426448"/>
        <c:axId val="619422512"/>
      </c:barChart>
      <c:catAx>
        <c:axId val="61942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19422512"/>
        <c:crosses val="autoZero"/>
        <c:auto val="1"/>
        <c:lblAlgn val="ctr"/>
        <c:lblOffset val="100"/>
        <c:noMultiLvlLbl val="0"/>
      </c:catAx>
      <c:valAx>
        <c:axId val="619422512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1942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Odvajanje otpada po frakcijama </a:t>
            </a:r>
          </a:p>
          <a:p>
            <a:pPr>
              <a:defRPr/>
            </a:pPr>
            <a:r>
              <a:rPr lang="hr-HR" dirty="0"/>
              <a:t>(u tonama)</a:t>
            </a:r>
          </a:p>
        </c:rich>
      </c:tx>
      <c:layout>
        <c:manualLayout>
          <c:xMode val="edge"/>
          <c:yMode val="edge"/>
          <c:x val="0.164889609387061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7412671761618034"/>
          <c:y val="0.21237513610756048"/>
          <c:w val="0.77685367454068233"/>
          <c:h val="0.63243857406618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9868242880141127E-17"/>
                  <c:y val="-2.62677824613946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8C-4C2B-BBAF-86237F0C456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MKO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167547.70000000001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46-4870-9F49-4EEB5A161A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MKO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139774.6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46-4870-9F49-4EEB5A161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9426448"/>
        <c:axId val="619422512"/>
      </c:barChart>
      <c:catAx>
        <c:axId val="61942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19422512"/>
        <c:crosses val="autoZero"/>
        <c:auto val="1"/>
        <c:lblAlgn val="ctr"/>
        <c:lblOffset val="100"/>
        <c:noMultiLvlLbl val="0"/>
      </c:catAx>
      <c:valAx>
        <c:axId val="6194225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1942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Broj distribuiranih ZG vrećica</a:t>
            </a:r>
          </a:p>
        </c:rich>
      </c:tx>
      <c:layout>
        <c:manualLayout>
          <c:xMode val="edge"/>
          <c:yMode val="edge"/>
          <c:x val="2.1142331827810865E-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5220912106798824"/>
          <c:y val="0.15318500718745306"/>
          <c:w val="0.62748622267681264"/>
          <c:h val="0.68762299144449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1.-8.mj 2023.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ZG Vrećice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8620740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D-4C0D-B25E-0A3F82EF38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1.-8.mj 2024.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ZG Vrećice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10251870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6D-4C0D-B25E-0A3F82EF3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2"/>
        <c:axId val="462160800"/>
        <c:axId val="462167360"/>
      </c:barChart>
      <c:catAx>
        <c:axId val="462160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2167360"/>
        <c:crosses val="autoZero"/>
        <c:auto val="1"/>
        <c:lblAlgn val="ctr"/>
        <c:lblOffset val="100"/>
        <c:noMultiLvlLbl val="0"/>
      </c:catAx>
      <c:valAx>
        <c:axId val="462167360"/>
        <c:scaling>
          <c:orientation val="minMax"/>
          <c:max val="12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6216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491266637355612"/>
          <c:y val="0.89658878471253767"/>
          <c:w val="0.62858387625404688"/>
          <c:h val="7.43467284573079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0.21186</cdr:x>
      <cdr:y>0.41793</cdr:y>
    </cdr:from>
    <cdr:to>
      <cdr:x>0.25919</cdr:x>
      <cdr:y>0.55928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097756" y="1818573"/>
          <a:ext cx="245269" cy="615024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r-Latn-R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53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6"/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8" y="6324889"/>
            <a:ext cx="1074821" cy="53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8" y="6324889"/>
            <a:ext cx="1074821" cy="53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6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6"/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8" y="6324889"/>
            <a:ext cx="1074821" cy="53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9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9" name="Rectangle 8"/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8" y="6324889"/>
            <a:ext cx="1074821" cy="53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0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5" name="Rectangle 4"/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8" y="6324889"/>
            <a:ext cx="1074821" cy="53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6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8" y="6324889"/>
            <a:ext cx="1074821" cy="53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6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8" y="6324889"/>
            <a:ext cx="1074821" cy="53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5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8" y="6324889"/>
            <a:ext cx="1074821" cy="53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94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ExtraBold" panose="00000900000000000000" pitchFamily="50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SemiBold" panose="000007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 panose="000006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EA36E3C8-EFB5-4C4D-A6F3-4CCC56234BB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premnici.zagreb.h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4220996"/>
            <a:ext cx="9144000" cy="2008354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Iskoraci u provedbi novog modela sakupljanja otpada</a:t>
            </a:r>
            <a:b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24. rujna 2024. godine</a:t>
            </a:r>
          </a:p>
        </p:txBody>
      </p:sp>
    </p:spTree>
    <p:extLst>
      <p:ext uri="{BB962C8B-B14F-4D97-AF65-F5344CB8AC3E}">
        <p14:creationId xmlns:p14="http://schemas.microsoft.com/office/powerpoint/2010/main" val="295378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3CE53-FEDD-1E18-1A3B-0475E0D19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Odvajanje otpada 2023. </a:t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700" dirty="0">
                <a:latin typeface="Arial" panose="020B0604020202020204" pitchFamily="34" charset="0"/>
                <a:cs typeface="Arial" panose="020B0604020202020204" pitchFamily="34" charset="0"/>
              </a:rPr>
              <a:t>privremeno izvješće Ministarstva zaštite okoliša i zelene tranzicije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03B34BB-5EBF-C235-88C6-089708528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5742"/>
            <a:ext cx="5353050" cy="2267068"/>
          </a:xfrm>
        </p:spPr>
        <p:txBody>
          <a:bodyPr>
            <a:normAutofit fontScale="92500"/>
          </a:bodyPr>
          <a:lstStyle/>
          <a:p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Udio odvojeno sakupljenog otpada u Zagrebu porastao za 14 postotnih poena u 2023. u odnosu na 2022. godinu</a:t>
            </a:r>
          </a:p>
          <a:p>
            <a:r>
              <a:rPr lang="hr-H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Grad Zagreb ima najveći rast udjela odvojeno sakupljenog otpada u 2023. u odnosu na 2022. godinu od svih gradova u Hrvatskoj s više od 15.000 stanovnika</a:t>
            </a:r>
            <a:endParaRPr lang="hr-HR" sz="2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r-HR" sz="2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177815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7669" y="2967955"/>
            <a:ext cx="870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n w="0"/>
                <a:solidFill>
                  <a:srgbClr val="00B050"/>
                </a:solidFill>
              </a:rPr>
              <a:t>+14%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4D1394-2ABB-8FA5-A25A-301BF184E4BC}"/>
              </a:ext>
            </a:extLst>
          </p:cNvPr>
          <p:cNvSpPr txBox="1"/>
          <p:nvPr/>
        </p:nvSpPr>
        <p:spPr>
          <a:xfrm>
            <a:off x="2821585" y="3832017"/>
            <a:ext cx="870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n w="0"/>
                <a:solidFill>
                  <a:srgbClr val="00B050"/>
                </a:solidFill>
              </a:rPr>
              <a:t>+3,9%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BD1A08-C7CD-1E13-EEFA-FA9BC6878B57}"/>
              </a:ext>
            </a:extLst>
          </p:cNvPr>
          <p:cNvSpPr txBox="1"/>
          <p:nvPr/>
        </p:nvSpPr>
        <p:spPr>
          <a:xfrm>
            <a:off x="3985207" y="3493463"/>
            <a:ext cx="870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n w="0"/>
                <a:solidFill>
                  <a:srgbClr val="FF0000"/>
                </a:solidFill>
              </a:rPr>
              <a:t>-1,3%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6EF524-51D3-7B75-E75F-4C902C9643F5}"/>
              </a:ext>
            </a:extLst>
          </p:cNvPr>
          <p:cNvSpPr txBox="1"/>
          <p:nvPr/>
        </p:nvSpPr>
        <p:spPr>
          <a:xfrm>
            <a:off x="5071277" y="2316409"/>
            <a:ext cx="870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n w="0"/>
                <a:solidFill>
                  <a:srgbClr val="00B050"/>
                </a:solidFill>
              </a:rPr>
              <a:t>+6,4%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DF75F5-261D-E0F4-45D4-98F34245D442}"/>
              </a:ext>
            </a:extLst>
          </p:cNvPr>
          <p:cNvSpPr/>
          <p:nvPr/>
        </p:nvSpPr>
        <p:spPr>
          <a:xfrm>
            <a:off x="3067314" y="4454184"/>
            <a:ext cx="245245" cy="15862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DF75F5-261D-E0F4-45D4-98F34245D442}"/>
              </a:ext>
            </a:extLst>
          </p:cNvPr>
          <p:cNvSpPr/>
          <p:nvPr/>
        </p:nvSpPr>
        <p:spPr>
          <a:xfrm>
            <a:off x="5350582" y="2944379"/>
            <a:ext cx="245245" cy="27585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DF75F5-261D-E0F4-45D4-98F34245D442}"/>
              </a:ext>
            </a:extLst>
          </p:cNvPr>
          <p:cNvSpPr/>
          <p:nvPr/>
        </p:nvSpPr>
        <p:spPr>
          <a:xfrm>
            <a:off x="4209002" y="4145404"/>
            <a:ext cx="24524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12089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6B6A3DC-AB45-B9DE-EC5B-EB880B30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Odvajanje otpada u Zagrebu po frakcijama</a:t>
            </a:r>
            <a:endParaRPr lang="en-US" sz="3600" b="1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91452DB-A956-F51E-7F5B-E43167F0E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025900"/>
            <a:ext cx="5181600" cy="1508125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Biootpad: +57%</a:t>
            </a:r>
          </a:p>
          <a:p>
            <a:pPr lvl="1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Plastika: +45%</a:t>
            </a:r>
          </a:p>
          <a:p>
            <a:pPr lvl="1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Papir: +17%</a:t>
            </a:r>
          </a:p>
          <a:p>
            <a:pPr lvl="1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Staklo: +31%</a:t>
            </a:r>
          </a:p>
          <a:p>
            <a:pPr lvl="1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Glomazni otpad: +29%</a:t>
            </a:r>
          </a:p>
          <a:p>
            <a:pPr lvl="1"/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24157206"/>
              </p:ext>
            </p:extLst>
          </p:nvPr>
        </p:nvGraphicFramePr>
        <p:xfrm>
          <a:off x="704850" y="1690688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5D9C118-98FC-3000-1B60-09C4B9B9A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9" y="1851740"/>
            <a:ext cx="64674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865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6B6A3DC-AB45-B9DE-EC5B-EB880B30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792" y="6375400"/>
            <a:ext cx="7086600" cy="454025"/>
          </a:xfrm>
        </p:spPr>
        <p:txBody>
          <a:bodyPr>
            <a:normAutofit fontScale="90000"/>
          </a:bodyPr>
          <a:lstStyle/>
          <a:p>
            <a:r>
              <a:rPr lang="hr-H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Odvajanje otpada u Zagrebu po frakcijama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91452DB-A956-F51E-7F5B-E43167F0E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4574" y="4731712"/>
            <a:ext cx="5448301" cy="649913"/>
          </a:xfrm>
        </p:spPr>
        <p:txBody>
          <a:bodyPr>
            <a:noAutofit/>
          </a:bodyPr>
          <a:lstStyle/>
          <a:p>
            <a:pPr lvl="1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Miješani komunalni otpad (MKO):  -17 %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40568923"/>
              </p:ext>
            </p:extLst>
          </p:nvPr>
        </p:nvGraphicFramePr>
        <p:xfrm>
          <a:off x="704850" y="1690688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1EB62C6-FC49-5F6E-F4B5-64813A8D69A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serrat ExtraBold" panose="00000900000000000000" pitchFamily="50" charset="-18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Odvajanje otpada u Zagrebu po frakcijama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99760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CA21A-8D00-211F-1149-E7B03B95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365125"/>
            <a:ext cx="10001250" cy="1325563"/>
          </a:xfrm>
        </p:spPr>
        <p:txBody>
          <a:bodyPr anchor="ctr">
            <a:normAutofit/>
          </a:bodyPr>
          <a:lstStyle/>
          <a:p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ZG vrećice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7181E32-E95F-E099-ADAF-D1D6CE3F1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1850"/>
            <a:ext cx="5181600" cy="1643214"/>
          </a:xfrm>
        </p:spPr>
        <p:txBody>
          <a:bodyPr>
            <a:norm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 prvih 8 mjeseci 2024., broj prodanih ZG vrećica porastao je za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18,9%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 odnosu na isto razdoblje 2023. godine</a:t>
            </a:r>
            <a:endParaRPr lang="hr-HR" sz="2000" i="0" u="none" strike="noStrike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b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69303823"/>
              </p:ext>
            </p:extLst>
          </p:nvPr>
        </p:nvGraphicFramePr>
        <p:xfrm>
          <a:off x="1000125" y="1825624"/>
          <a:ext cx="3752850" cy="349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3395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1002"/>
            <a:ext cx="6877050" cy="4230793"/>
          </a:xfrm>
        </p:spPr>
        <p:txBody>
          <a:bodyPr>
            <a:normAutofit fontScale="77500" lnSpcReduction="20000"/>
          </a:bodyPr>
          <a:lstStyle/>
          <a:p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Rast broja operativnih radnika u Čistoći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broj operativnih radnika Čistoće je u protekle dvije godine porastao za 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209 </a:t>
            </a:r>
          </a:p>
          <a:p>
            <a:pPr lvl="2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listopad 2022.: 1.769 radnika - rujan 2024.: 1.978 radnika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Velike investicije u flotu Čistoće</a:t>
            </a:r>
          </a:p>
          <a:p>
            <a:pPr lvl="1"/>
            <a:r>
              <a:rPr lang="hr-HR" sz="2500" dirty="0">
                <a:latin typeface="Arial" panose="020B0604020202020204" pitchFamily="34" charset="0"/>
                <a:cs typeface="Arial" panose="020B0604020202020204" pitchFamily="34" charset="0"/>
              </a:rPr>
              <a:t>sada ima gotovo polovicu flote potpuno novu: do sada isporučeno 39 od 41 naručenih novih kamiona za odvoz otpada</a:t>
            </a:r>
          </a:p>
          <a:p>
            <a:pPr lvl="1"/>
            <a:r>
              <a:rPr lang="hr-HR" sz="2500" dirty="0">
                <a:latin typeface="Arial" panose="020B0604020202020204" pitchFamily="34" charset="0"/>
                <a:cs typeface="Arial" panose="020B0604020202020204" pitchFamily="34" charset="0"/>
              </a:rPr>
              <a:t>učinak investicija u flotu se vide u porastu broja izlazaka kamiona u prvoj smjeni - u listopadu 2022. izlazilo ih je 59, a danas ih izlazi 83 - što je porast od 40%</a:t>
            </a:r>
          </a:p>
        </p:txBody>
      </p:sp>
      <p:pic>
        <p:nvPicPr>
          <p:cNvPr id="4" name="EA36E3C8-EFB5-4C4D-A6F3-4CCC56234BB2">
            <a:extLst>
              <a:ext uri="{FF2B5EF4-FFF2-40B4-BE49-F238E27FC236}">
                <a16:creationId xmlns:a16="http://schemas.microsoft.com/office/drawing/2014/main" id="{1FACDD90-01FB-6AFE-59EE-D4B0A90B1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" r="3036" b="3475"/>
          <a:stretch>
            <a:fillRect/>
          </a:stretch>
        </p:blipFill>
        <p:spPr bwMode="auto">
          <a:xfrm>
            <a:off x="7999341" y="825152"/>
            <a:ext cx="3478284" cy="256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04868F90-6467-4D8C-AEA2-D5685010B507">
            <a:extLst>
              <a:ext uri="{FF2B5EF4-FFF2-40B4-BE49-F238E27FC236}">
                <a16:creationId xmlns:a16="http://schemas.microsoft.com/office/drawing/2014/main" id="{A9BDE994-19AF-02CE-28CB-83D7E7A30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1"/>
          <a:stretch/>
        </p:blipFill>
        <p:spPr bwMode="auto">
          <a:xfrm>
            <a:off x="7999342" y="3439612"/>
            <a:ext cx="3478284" cy="2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ED480A3-02A3-3FA7-2871-4F7A7722D6C0}"/>
              </a:ext>
            </a:extLst>
          </p:cNvPr>
          <p:cNvSpPr txBox="1">
            <a:spLocks/>
          </p:cNvSpPr>
          <p:nvPr/>
        </p:nvSpPr>
        <p:spPr>
          <a:xfrm>
            <a:off x="990600" y="307975"/>
            <a:ext cx="104870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serrat ExtraBold" panose="00000900000000000000" pitchFamily="50" charset="-18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Jačanje kapaciteta odvoza</a:t>
            </a:r>
          </a:p>
        </p:txBody>
      </p:sp>
    </p:spTree>
    <p:extLst>
      <p:ext uri="{BB962C8B-B14F-4D97-AF65-F5344CB8AC3E}">
        <p14:creationId xmlns:p14="http://schemas.microsoft.com/office/powerpoint/2010/main" val="139669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F9CBF8-877C-393F-EA74-49F2DF1B257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serrat ExtraBold" panose="00000900000000000000" pitchFamily="50" charset="-18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Kamere za nadzor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282F57-92D3-82FA-1C9D-B0314D887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792" y="6375400"/>
            <a:ext cx="7086600" cy="454025"/>
          </a:xfrm>
        </p:spPr>
        <p:txBody>
          <a:bodyPr>
            <a:normAutofit fontScale="90000"/>
          </a:bodyPr>
          <a:lstStyle/>
          <a:p>
            <a:r>
              <a:rPr lang="hr-H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6A7808-3F18-C263-9A10-606BCDC3D423}"/>
              </a:ext>
            </a:extLst>
          </p:cNvPr>
          <p:cNvSpPr txBox="1">
            <a:spLocks/>
          </p:cNvSpPr>
          <p:nvPr/>
        </p:nvSpPr>
        <p:spPr>
          <a:xfrm>
            <a:off x="990599" y="1843089"/>
            <a:ext cx="6638925" cy="2995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l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Do sada postavljene na 47 lokacija</a:t>
            </a:r>
          </a:p>
          <a:p>
            <a:pPr marL="809625" lvl="2" indent="-342900" algn="l">
              <a:buFont typeface="Arial" panose="020B0604020202020204" pitchFamily="34" charset="0"/>
              <a:buChar char="•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Integrirana baterija i solarno punjenje</a:t>
            </a:r>
          </a:p>
          <a:p>
            <a:pPr marL="809625" lvl="2" indent="-342900" algn="l"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Mobilne, mogu se premještati s lokacije na lokaciju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Druga faza projekta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Dodatnih 200 lokacija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2F961E-7F27-4BA3-8598-FE9A0FB78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6"/>
          <a:stretch/>
        </p:blipFill>
        <p:spPr>
          <a:xfrm>
            <a:off x="8496300" y="8389"/>
            <a:ext cx="3722135" cy="627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8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1067"/>
            <a:ext cx="10515600" cy="1483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Podzemni i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polupodzemni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spremnici </a:t>
            </a:r>
          </a:p>
          <a:p>
            <a:pPr marL="0" indent="0">
              <a:buNone/>
            </a:pPr>
            <a:r>
              <a:rPr lang="hr-HR" sz="18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https://spremnici.zagreb.hr/</a:t>
            </a:r>
            <a:r>
              <a:rPr lang="hr-H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345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GZ_prezentacija" id="{68C271A9-E33E-4FAC-9EA3-FAE04DD28B65}" vid="{99EE36F7-8BF1-4914-9BD7-D8F6EFAF12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329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Montserrat ExtraBold</vt:lpstr>
      <vt:lpstr>Montserrat Medium</vt:lpstr>
      <vt:lpstr>Montserrat SemiBold</vt:lpstr>
      <vt:lpstr>Office Theme</vt:lpstr>
      <vt:lpstr>Iskoraci u provedbi novog modela sakupljanja otpada  24. rujna 2024. godine</vt:lpstr>
      <vt:lpstr>Odvajanje otpada 2023.  privremeno izvješće Ministarstva zaštite okoliša i zelene tranzicije</vt:lpstr>
      <vt:lpstr>Odvajanje otpada u Zagrebu po frakcijama</vt:lpstr>
      <vt:lpstr>Odvajanje otpada u Zagrebu po frakcijama</vt:lpstr>
      <vt:lpstr>ZG vrećice</vt:lpstr>
      <vt:lpstr>PowerPoint Presentation</vt:lpstr>
      <vt:lpstr>Kamere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 Ćubela</dc:creator>
  <cp:lastModifiedBy>Danijela Dolenec</cp:lastModifiedBy>
  <cp:revision>36</cp:revision>
  <cp:lastPrinted>2024-09-24T08:15:47Z</cp:lastPrinted>
  <dcterms:created xsi:type="dcterms:W3CDTF">2022-11-09T16:10:31Z</dcterms:created>
  <dcterms:modified xsi:type="dcterms:W3CDTF">2024-09-24T08:15:54Z</dcterms:modified>
</cp:coreProperties>
</file>